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7" r:id="rId4"/>
    <p:sldId id="263" r:id="rId5"/>
    <p:sldId id="266" r:id="rId6"/>
    <p:sldId id="273" r:id="rId7"/>
    <p:sldId id="268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1B260CB-60F7-436F-8BBA-C92407A500F3}" type="datetimeFigureOut">
              <a:rPr lang="ru-RU" smtClean="0"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0E4AFB6-7A5F-4E71-BC0E-0F562B139BA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3500438"/>
            <a:ext cx="6400800" cy="1752600"/>
          </a:xfrm>
        </p:spPr>
        <p:txBody>
          <a:bodyPr/>
          <a:lstStyle/>
          <a:p>
            <a:r>
              <a:rPr lang="ru-RU" b="1" i="1" dirty="0" smtClean="0"/>
              <a:t>Подготовила : Марусова Н.В </a:t>
            </a:r>
          </a:p>
          <a:p>
            <a:r>
              <a:rPr lang="ru-RU" b="1" i="1" dirty="0" smtClean="0"/>
              <a:t>Педагог- психолог МБДОУ № 6</a:t>
            </a:r>
            <a:endParaRPr lang="ru-RU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85794"/>
            <a:ext cx="8391876" cy="1829761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Структура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 психолого - педагогического сопровождения детей с ОВЗ в условиях ДОУ</a:t>
            </a:r>
            <a:endParaRPr lang="ru-RU" sz="3200" dirty="0"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32" b="32688"/>
          <a:stretch/>
        </p:blipFill>
        <p:spPr bwMode="auto">
          <a:xfrm>
            <a:off x="539552" y="2924944"/>
            <a:ext cx="8086725" cy="2743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48680"/>
            <a:ext cx="8401080" cy="108012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 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этап</a:t>
            </a:r>
            <a:endParaRPr lang="ru-RU" sz="28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ru-RU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Наличие заключение ТПМПК 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Заявление от родителей (перевод ребенка на обучение по  АОП- адаптированную  образовательную программу)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Заседание  </a:t>
            </a:r>
            <a:r>
              <a:rPr lang="ru-RU" sz="2800" dirty="0">
                <a:solidFill>
                  <a:schemeClr val="tx1"/>
                </a:solidFill>
              </a:rPr>
              <a:t>консилиума (</a:t>
            </a:r>
            <a:r>
              <a:rPr lang="ru-RU" sz="2800" dirty="0" err="1">
                <a:solidFill>
                  <a:schemeClr val="tx1"/>
                </a:solidFill>
              </a:rPr>
              <a:t>ППк</a:t>
            </a:r>
            <a:r>
              <a:rPr lang="ru-RU" sz="2800" dirty="0">
                <a:solidFill>
                  <a:schemeClr val="tx1"/>
                </a:solidFill>
              </a:rPr>
              <a:t>)в ДОО </a:t>
            </a:r>
          </a:p>
          <a:p>
            <a:pPr>
              <a:buFont typeface="Wingdings" pitchFamily="2" charset="2"/>
              <a:buChar char="q"/>
            </a:pPr>
            <a:endParaRPr lang="ru-RU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endParaRPr lang="ru-RU" sz="3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82168" cy="65253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ru-RU" sz="16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Секретарь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</a:rPr>
              <a:t>ППк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1800" u="sng" dirty="0" smtClean="0">
                <a:solidFill>
                  <a:schemeClr val="tx1"/>
                </a:solidFill>
                <a:cs typeface="Times New Roman" pitchFamily="18" charset="0"/>
              </a:rPr>
              <a:t>информирует 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членов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</a:rPr>
              <a:t>ППк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о предстоящем заседании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</a:rPr>
              <a:t>ППк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, организует подготовку и проведение заседания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</a:rPr>
              <a:t>ППк</a:t>
            </a:r>
            <a:endParaRPr lang="ru-RU" sz="18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Каждый специалист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</a:rPr>
              <a:t>ППк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, проводит диагностику ребенка, заполняет </a:t>
            </a:r>
            <a:r>
              <a:rPr lang="ru-RU" sz="1800" u="sng" dirty="0" smtClean="0">
                <a:solidFill>
                  <a:schemeClr val="tx1"/>
                </a:solidFill>
                <a:cs typeface="Times New Roman" pitchFamily="18" charset="0"/>
              </a:rPr>
              <a:t>первичный протокол обследования, составляет заключение и разрабатывает рекомендации</a:t>
            </a:r>
            <a:r>
              <a:rPr lang="ru-RU" sz="1800" dirty="0">
                <a:solidFill>
                  <a:schemeClr val="tx1"/>
                </a:solidFill>
                <a:cs typeface="Times New Roman" pitchFamily="18" charset="0"/>
              </a:rPr>
              <a:t>;</a:t>
            </a:r>
            <a:endParaRPr lang="ru-RU" sz="18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На заседании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</a:rPr>
              <a:t>ППк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обсуждаются результаты заключения ТПМПК ребенка;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В случае, когда ребенок пришел в образовательную организацию, имея заключение ТПМПК, специалисты Консилиума и администрация образовательной организации анализируют рекомендации, </a:t>
            </a:r>
            <a:r>
              <a:rPr lang="ru-RU" sz="1800" u="sng" dirty="0" smtClean="0">
                <a:solidFill>
                  <a:schemeClr val="tx1"/>
                </a:solidFill>
                <a:cs typeface="Times New Roman" pitchFamily="18" charset="0"/>
              </a:rPr>
              <a:t>обеспечивают рекомендованные специальные образовательные условия (архитектурные изменения, РППС);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Работа психолого-педагогического консилиума </a:t>
            </a:r>
            <a:r>
              <a:rPr lang="ru-RU" sz="1800" u="sng" dirty="0" smtClean="0">
                <a:solidFill>
                  <a:schemeClr val="tx1"/>
                </a:solidFill>
                <a:cs typeface="Times New Roman" pitchFamily="18" charset="0"/>
              </a:rPr>
              <a:t>протоколируется;</a:t>
            </a:r>
          </a:p>
          <a:p>
            <a:pPr>
              <a:buFont typeface="Wingdings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Коллегиальное заключение </a:t>
            </a:r>
            <a:r>
              <a:rPr lang="ru-RU" sz="1800" dirty="0" err="1" smtClean="0">
                <a:solidFill>
                  <a:schemeClr val="tx1"/>
                </a:solidFill>
                <a:cs typeface="Times New Roman" pitchFamily="18" charset="0"/>
              </a:rPr>
              <a:t>ППк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доводится </a:t>
            </a:r>
            <a:r>
              <a:rPr lang="ru-RU" sz="1800" u="sng" dirty="0" smtClean="0">
                <a:solidFill>
                  <a:schemeClr val="tx1"/>
                </a:solidFill>
                <a:cs typeface="Times New Roman" pitchFamily="18" charset="0"/>
              </a:rPr>
              <a:t>до сведения родителей 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(законных представителей) и </a:t>
            </a:r>
            <a:r>
              <a:rPr lang="ru-RU" sz="1800" u="sng" dirty="0" smtClean="0">
                <a:solidFill>
                  <a:schemeClr val="tx1"/>
                </a:solidFill>
                <a:cs typeface="Times New Roman" pitchFamily="18" charset="0"/>
              </a:rPr>
              <a:t>педагогических работников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, работающих с обследованным обучающимся, и </a:t>
            </a:r>
            <a:r>
              <a:rPr lang="ru-RU" sz="1800" u="sng" dirty="0" smtClean="0">
                <a:solidFill>
                  <a:schemeClr val="tx1"/>
                </a:solidFill>
                <a:cs typeface="Times New Roman" pitchFamily="18" charset="0"/>
              </a:rPr>
              <a:t>специалистов,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участвующих в его психолого-педагогическом сопровождении.</a:t>
            </a:r>
          </a:p>
          <a:p>
            <a:pPr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2253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ru-RU" sz="4400" dirty="0" smtClean="0">
                <a:solidFill>
                  <a:schemeClr val="tx1"/>
                </a:solidFill>
              </a:rPr>
              <a:t>Разработка АОП каждым из специалистов (на основе заключения </a:t>
            </a:r>
            <a:r>
              <a:rPr lang="ru-RU" sz="4400" dirty="0">
                <a:solidFill>
                  <a:schemeClr val="tx1"/>
                </a:solidFill>
              </a:rPr>
              <a:t>Т</a:t>
            </a:r>
            <a:r>
              <a:rPr lang="ru-RU" sz="4400" dirty="0" smtClean="0">
                <a:solidFill>
                  <a:schemeClr val="tx1"/>
                </a:solidFill>
              </a:rPr>
              <a:t>ПМПК);</a:t>
            </a: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ru-RU" sz="4400" dirty="0" smtClean="0">
                <a:solidFill>
                  <a:schemeClr val="tx1"/>
                </a:solidFill>
              </a:rPr>
              <a:t>Составление ИМРР- индивидуального   маршрута  развития ребенка  и ИОП – индивидуального образовательного плана для </a:t>
            </a:r>
            <a:r>
              <a:rPr lang="ru-RU" sz="4400" dirty="0" smtClean="0">
                <a:solidFill>
                  <a:schemeClr val="tx1"/>
                </a:solidFill>
              </a:rPr>
              <a:t>ребенка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ru-RU" sz="4400" dirty="0" smtClean="0">
                <a:solidFill>
                  <a:schemeClr val="tx1"/>
                </a:solidFill>
              </a:rPr>
              <a:t>на учебный год;</a:t>
            </a:r>
            <a:endParaRPr lang="ru-RU" sz="4400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ru-RU" sz="4400" dirty="0" smtClean="0">
                <a:solidFill>
                  <a:schemeClr val="tx1"/>
                </a:solidFill>
              </a:rPr>
              <a:t>Создание условий в предметно-пространственной развивающей среде </a:t>
            </a:r>
            <a:r>
              <a:rPr lang="ru-RU" sz="4400" dirty="0" smtClean="0">
                <a:solidFill>
                  <a:schemeClr val="tx1"/>
                </a:solidFill>
              </a:rPr>
              <a:t>и (или) архитектурные изменения для </a:t>
            </a:r>
            <a:r>
              <a:rPr lang="ru-RU" sz="4400" dirty="0" smtClean="0">
                <a:solidFill>
                  <a:schemeClr val="tx1"/>
                </a:solidFill>
              </a:rPr>
              <a:t>ребенка с ОВЗ во время его пребывания в </a:t>
            </a:r>
            <a:r>
              <a:rPr lang="ru-RU" sz="4400" dirty="0" smtClean="0">
                <a:solidFill>
                  <a:schemeClr val="tx1"/>
                </a:solidFill>
              </a:rPr>
              <a:t>ДОО.</a:t>
            </a:r>
            <a:endParaRPr lang="ru-RU" sz="4400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-27983"/>
            <a:ext cx="3990232" cy="124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 algn="ctr">
              <a:lnSpc>
                <a:spcPct val="170000"/>
              </a:lnSpc>
              <a:spcBef>
                <a:spcPct val="20000"/>
              </a:spcBef>
              <a:buClr>
                <a:srgbClr val="93A299"/>
              </a:buClr>
            </a:pPr>
            <a:r>
              <a:rPr lang="ru-RU" sz="4400" b="1" u="sng" dirty="0"/>
              <a:t>2 этап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u="sng" dirty="0">
                <a:solidFill>
                  <a:schemeClr val="tx1"/>
                </a:solidFill>
                <a:latin typeface="+mn-lt"/>
                <a:cs typeface="Aharoni" pitchFamily="2" charset="-79"/>
              </a:rPr>
              <a:t> 3 этап</a:t>
            </a:r>
            <a:br>
              <a:rPr lang="ru-RU" sz="3600" b="1" u="sng" dirty="0">
                <a:solidFill>
                  <a:schemeClr val="tx1"/>
                </a:solidFill>
                <a:latin typeface="+mn-lt"/>
                <a:cs typeface="Aharoni" pitchFamily="2" charset="-79"/>
              </a:rPr>
            </a:br>
            <a:endParaRPr lang="ru-RU" b="1" u="sng" dirty="0">
              <a:solidFill>
                <a:schemeClr val="tx1"/>
              </a:solidFill>
              <a:latin typeface="+mn-lt"/>
              <a:cs typeface="Aharoni" pitchFamily="2" charset="-79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Реализация </a:t>
            </a:r>
            <a:r>
              <a:rPr lang="ru-RU" sz="2800" dirty="0" smtClean="0">
                <a:solidFill>
                  <a:schemeClr val="tx1"/>
                </a:solidFill>
              </a:rPr>
              <a:t>АОП </a:t>
            </a:r>
            <a:r>
              <a:rPr lang="ru-RU" sz="2800" dirty="0" smtClean="0">
                <a:solidFill>
                  <a:schemeClr val="tx1"/>
                </a:solidFill>
              </a:rPr>
              <a:t>всеми </a:t>
            </a:r>
            <a:r>
              <a:rPr lang="ru-RU" sz="2800" dirty="0" smtClean="0">
                <a:solidFill>
                  <a:schemeClr val="tx1"/>
                </a:solidFill>
              </a:rPr>
              <a:t>специалистами и педагогами групп комбинированной направленности;</a:t>
            </a:r>
            <a:endParaRPr lang="ru-RU" sz="2800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Заполнение </a:t>
            </a:r>
            <a:r>
              <a:rPr lang="ru-RU" sz="2800" dirty="0">
                <a:solidFill>
                  <a:schemeClr val="tx1"/>
                </a:solidFill>
              </a:rPr>
              <a:t>индивидуального   маршрута  развития </a:t>
            </a:r>
            <a:r>
              <a:rPr lang="ru-RU" sz="2800" dirty="0" smtClean="0">
                <a:solidFill>
                  <a:schemeClr val="tx1"/>
                </a:solidFill>
              </a:rPr>
              <a:t>ребенка; 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Проведение промежуточной диагностики и анализ </a:t>
            </a:r>
            <a:r>
              <a:rPr lang="ru-RU" sz="2800" dirty="0" smtClean="0">
                <a:solidFill>
                  <a:schemeClr val="tx1"/>
                </a:solidFill>
              </a:rPr>
              <a:t>работы;</a:t>
            </a: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ru-RU" sz="2800" dirty="0">
                <a:solidFill>
                  <a:schemeClr val="tx1"/>
                </a:solidFill>
              </a:rPr>
              <a:t>Контроль специалистами </a:t>
            </a:r>
            <a:r>
              <a:rPr lang="ru-RU" sz="2800" dirty="0" err="1">
                <a:solidFill>
                  <a:schemeClr val="tx1"/>
                </a:solidFill>
              </a:rPr>
              <a:t>ППк</a:t>
            </a:r>
            <a:r>
              <a:rPr lang="ru-RU" sz="2800" dirty="0">
                <a:solidFill>
                  <a:schemeClr val="tx1"/>
                </a:solidFill>
              </a:rPr>
              <a:t> реализации </a:t>
            </a:r>
            <a:r>
              <a:rPr lang="ru-RU" sz="2800" dirty="0" smtClean="0">
                <a:solidFill>
                  <a:schemeClr val="tx1"/>
                </a:solidFill>
              </a:rPr>
              <a:t>ИМРР.</a:t>
            </a:r>
            <a:endParaRPr lang="ru-RU" sz="2800" dirty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endParaRPr lang="ru-RU" sz="2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u="sng" dirty="0">
                <a:solidFill>
                  <a:schemeClr val="tx1"/>
                </a:solidFill>
                <a:latin typeface="+mn-lt"/>
                <a:cs typeface="Aharoni" pitchFamily="2" charset="-79"/>
              </a:rPr>
              <a:t> </a:t>
            </a:r>
            <a:r>
              <a:rPr lang="ru-RU" sz="3600" b="1" u="sng" dirty="0" smtClean="0">
                <a:solidFill>
                  <a:schemeClr val="tx1"/>
                </a:solidFill>
                <a:latin typeface="+mn-lt"/>
                <a:cs typeface="Aharoni" pitchFamily="2" charset="-79"/>
              </a:rPr>
              <a:t>4 </a:t>
            </a:r>
            <a:r>
              <a:rPr lang="ru-RU" sz="3600" b="1" u="sng" dirty="0">
                <a:solidFill>
                  <a:schemeClr val="tx1"/>
                </a:solidFill>
                <a:latin typeface="+mn-lt"/>
                <a:cs typeface="Aharoni" pitchFamily="2" charset="-79"/>
              </a:rPr>
              <a:t>этап</a:t>
            </a:r>
            <a:br>
              <a:rPr lang="ru-RU" sz="3600" b="1" u="sng" dirty="0">
                <a:solidFill>
                  <a:schemeClr val="tx1"/>
                </a:solidFill>
                <a:latin typeface="+mn-lt"/>
                <a:cs typeface="Aharoni" pitchFamily="2" charset="-79"/>
              </a:rPr>
            </a:br>
            <a:endParaRPr lang="ru-RU" b="1" u="sng" dirty="0">
              <a:solidFill>
                <a:schemeClr val="tx1"/>
              </a:solidFill>
              <a:latin typeface="+mn-lt"/>
              <a:cs typeface="Aharoni" pitchFamily="2" charset="-79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Проведение итоговой диагностики;</a:t>
            </a: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r>
              <a:rPr lang="ru-RU" sz="2800" dirty="0"/>
              <a:t>Анализ психолого – педагогической работы с ребенком за прошедший  учебный </a:t>
            </a:r>
            <a:r>
              <a:rPr lang="ru-RU" sz="2800" dirty="0" smtClean="0"/>
              <a:t>год, </a:t>
            </a:r>
            <a:r>
              <a:rPr lang="ru-RU" sz="2800" dirty="0"/>
              <a:t>с учетом поведенной диагностики </a:t>
            </a:r>
            <a:r>
              <a:rPr lang="ru-RU" sz="2800" dirty="0" smtClean="0"/>
              <a:t>специалистов.</a:t>
            </a:r>
          </a:p>
          <a:p>
            <a:pPr>
              <a:lnSpc>
                <a:spcPct val="170000"/>
              </a:lnSpc>
              <a:buFont typeface="Wingdings" pitchFamily="2" charset="2"/>
              <a:buChar char="q"/>
            </a:pPr>
            <a:endParaRPr lang="ru-RU" sz="2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58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78497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Индивидуальный  маршрут  развития ребенка с ОВЗ</a:t>
            </a:r>
          </a:p>
          <a:p>
            <a:pPr algn="ctr"/>
            <a:r>
              <a:rPr lang="ru-RU" b="1" dirty="0" smtClean="0"/>
              <a:t>на 2020-2021  учебный год</a:t>
            </a:r>
          </a:p>
          <a:p>
            <a:endParaRPr lang="ru-RU" b="1" dirty="0" smtClean="0"/>
          </a:p>
          <a:p>
            <a:r>
              <a:rPr lang="ru-RU" dirty="0" smtClean="0"/>
              <a:t>Ф.И. ребенка:  __________________________</a:t>
            </a:r>
          </a:p>
          <a:p>
            <a:r>
              <a:rPr lang="ru-RU" dirty="0" smtClean="0"/>
              <a:t> Дата рождения: ___________</a:t>
            </a:r>
          </a:p>
          <a:p>
            <a:r>
              <a:rPr lang="ru-RU" dirty="0" smtClean="0"/>
              <a:t> Возраст на момент составления программы:  _________</a:t>
            </a:r>
          </a:p>
          <a:p>
            <a:r>
              <a:rPr lang="ru-RU" dirty="0" smtClean="0"/>
              <a:t>Группа: </a:t>
            </a:r>
          </a:p>
          <a:p>
            <a:r>
              <a:rPr lang="ru-RU" dirty="0" smtClean="0"/>
              <a:t>Основания: заключение ПМПК от </a:t>
            </a:r>
            <a:r>
              <a:rPr lang="ru-RU" dirty="0" smtClean="0"/>
              <a:t>«  » _____20__</a:t>
            </a:r>
            <a:endParaRPr lang="ru-RU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b="1" dirty="0"/>
              <a:t>Цель </a:t>
            </a:r>
            <a:r>
              <a:rPr lang="ru-RU" b="1" dirty="0" smtClean="0"/>
              <a:t>ИМРР</a:t>
            </a:r>
            <a:r>
              <a:rPr lang="ru-RU" dirty="0" smtClean="0"/>
              <a:t>-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/>
              <a:t>оказание </a:t>
            </a:r>
            <a:r>
              <a:rPr lang="ru-RU" dirty="0"/>
              <a:t>помощи </a:t>
            </a:r>
            <a:r>
              <a:rPr lang="ru-RU" dirty="0" smtClean="0"/>
              <a:t>ребенку  </a:t>
            </a:r>
            <a:r>
              <a:rPr lang="ru-RU" dirty="0"/>
              <a:t>с </a:t>
            </a:r>
            <a:r>
              <a:rPr lang="ru-RU" dirty="0" smtClean="0"/>
              <a:t>ОВЗ в </a:t>
            </a:r>
            <a:r>
              <a:rPr lang="ru-RU" dirty="0"/>
              <a:t>освоении образовательной программы дошкольного образования, коррекцию недостатков в физическом и психическом развитии обучающихся, их социальную адаптацию.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2.	 Создание условий, способствующих освоению детьми с ограниченными возможностями здоровья основной образовательной программы дошкольного образования и их интеграции в образовательном учреждении.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3.	Обеспечение психолого – педагогической поддержки семьи и повышения компетентности родителей ( законных представителей) в вопросах развития , воспитания,  образования, охраны и укрепления здоровья ребенка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368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just"/>
            <a:r>
              <a:rPr lang="ru-RU" b="1" dirty="0"/>
              <a:t>В </a:t>
            </a:r>
            <a:r>
              <a:rPr lang="ru-RU" b="1" dirty="0" smtClean="0"/>
              <a:t>ИМРР- </a:t>
            </a:r>
            <a:r>
              <a:rPr lang="ru-RU" b="1" dirty="0"/>
              <a:t>учитываются:</a:t>
            </a:r>
          </a:p>
          <a:p>
            <a:pPr algn="just"/>
            <a:r>
              <a:rPr lang="ru-RU" dirty="0" smtClean="0"/>
              <a:t>1.индивидуальные </a:t>
            </a:r>
            <a:r>
              <a:rPr lang="ru-RU" dirty="0"/>
              <a:t>потребности ребенка, связанные с его жизненной ситуацией и состоянием здоровья, определяющие  особые образовательные потребности ;</a:t>
            </a:r>
          </a:p>
          <a:p>
            <a:pPr algn="just"/>
            <a:r>
              <a:rPr lang="ru-RU" dirty="0" smtClean="0"/>
              <a:t>2.Сотрудничество </a:t>
            </a:r>
            <a:r>
              <a:rPr lang="en-US" dirty="0"/>
              <a:t> </a:t>
            </a:r>
            <a:r>
              <a:rPr lang="ru-RU" dirty="0" smtClean="0"/>
              <a:t>ДОО с </a:t>
            </a:r>
            <a:r>
              <a:rPr lang="ru-RU" dirty="0"/>
              <a:t>семьей;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/>
              <a:t>Срок реализации </a:t>
            </a:r>
            <a:r>
              <a:rPr lang="ru-RU" dirty="0" smtClean="0"/>
              <a:t>ИМРР </a:t>
            </a:r>
            <a:r>
              <a:rPr lang="ru-RU" dirty="0"/>
              <a:t>– 1 год.</a:t>
            </a:r>
          </a:p>
          <a:p>
            <a:pPr algn="just"/>
            <a:r>
              <a:rPr lang="ru-RU" dirty="0"/>
              <a:t>График посещения детского сада ребенком: </a:t>
            </a:r>
            <a:r>
              <a:rPr lang="ru-RU" dirty="0" smtClean="0"/>
              <a:t>-</a:t>
            </a:r>
          </a:p>
          <a:p>
            <a:pPr algn="just"/>
            <a:endParaRPr lang="ru-RU" dirty="0"/>
          </a:p>
          <a:p>
            <a:pPr algn="just"/>
            <a:r>
              <a:rPr lang="ru-RU" b="1" dirty="0" smtClean="0"/>
              <a:t>Ребенок </a:t>
            </a:r>
            <a:r>
              <a:rPr lang="ru-RU" b="1" dirty="0"/>
              <a:t>посещает общеобразовательную старшую  группу     Понедельник – пятница – 7.00 – 19.00 с организацией питания.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Анализ психолого – педагогической работы с ребенком за прошедший  учебный год:, с учетом поведенной диагностики специалистов и воспитателей группы:</a:t>
            </a:r>
            <a:endParaRPr lang="ru-RU" dirty="0"/>
          </a:p>
          <a:p>
            <a:pPr algn="just"/>
            <a:r>
              <a:rPr lang="ru-RU" i="1" dirty="0"/>
              <a:t>Эмоционально-волевая </a:t>
            </a:r>
            <a:r>
              <a:rPr lang="ru-RU" i="1" dirty="0" smtClean="0"/>
              <a:t>сфера;</a:t>
            </a:r>
            <a:endParaRPr lang="ru-RU" i="1" dirty="0"/>
          </a:p>
          <a:p>
            <a:pPr algn="just"/>
            <a:r>
              <a:rPr lang="ru-RU" i="1" dirty="0"/>
              <a:t>Социально-коммуникативная </a:t>
            </a:r>
            <a:r>
              <a:rPr lang="ru-RU" i="1" dirty="0" smtClean="0"/>
              <a:t>сфера;</a:t>
            </a:r>
            <a:endParaRPr lang="ru-RU" i="1" dirty="0"/>
          </a:p>
          <a:p>
            <a:pPr algn="just"/>
            <a:r>
              <a:rPr lang="ru-RU" i="1" dirty="0"/>
              <a:t>Познавательное </a:t>
            </a:r>
            <a:r>
              <a:rPr lang="ru-RU" i="1" dirty="0" smtClean="0"/>
              <a:t>развитие;</a:t>
            </a:r>
            <a:endParaRPr lang="ru-RU" i="1" dirty="0"/>
          </a:p>
          <a:p>
            <a:pPr algn="just"/>
            <a:r>
              <a:rPr lang="ru-RU" i="1" dirty="0"/>
              <a:t>Речевое </a:t>
            </a:r>
            <a:r>
              <a:rPr lang="ru-RU" i="1" dirty="0" smtClean="0"/>
              <a:t>развитие</a:t>
            </a:r>
            <a:r>
              <a:rPr lang="ru-RU" dirty="0"/>
              <a:t>.</a:t>
            </a:r>
            <a:endParaRPr lang="ru-RU" dirty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739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327</TotalTime>
  <Words>426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Аптека</vt:lpstr>
      <vt:lpstr>Структура  психолого - педагогического сопровождения детей с ОВЗ в условиях ДОУ</vt:lpstr>
      <vt:lpstr>1 этап</vt:lpstr>
      <vt:lpstr>Презентация PowerPoint</vt:lpstr>
      <vt:lpstr>Презентация PowerPoint</vt:lpstr>
      <vt:lpstr> 3 этап </vt:lpstr>
      <vt:lpstr> 4 этап 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Документация педагога – психолога по сопровождению детей с ОВЗ в ДОУ</dc:title>
  <dc:creator>Наталия</dc:creator>
  <cp:lastModifiedBy>Елена Колотова</cp:lastModifiedBy>
  <cp:revision>30</cp:revision>
  <dcterms:created xsi:type="dcterms:W3CDTF">2016-03-15T15:01:48Z</dcterms:created>
  <dcterms:modified xsi:type="dcterms:W3CDTF">2021-05-28T07:54:55Z</dcterms:modified>
</cp:coreProperties>
</file>